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57" r:id="rId3"/>
    <p:sldId id="275" r:id="rId4"/>
    <p:sldId id="297" r:id="rId5"/>
    <p:sldId id="298" r:id="rId6"/>
    <p:sldId id="299" r:id="rId7"/>
    <p:sldId id="313" r:id="rId8"/>
    <p:sldId id="300" r:id="rId9"/>
    <p:sldId id="303" r:id="rId10"/>
    <p:sldId id="259" r:id="rId11"/>
    <p:sldId id="301" r:id="rId12"/>
    <p:sldId id="302" r:id="rId13"/>
    <p:sldId id="314" r:id="rId14"/>
    <p:sldId id="315" r:id="rId15"/>
    <p:sldId id="304" r:id="rId16"/>
    <p:sldId id="305" r:id="rId17"/>
    <p:sldId id="316" r:id="rId18"/>
    <p:sldId id="312" r:id="rId19"/>
    <p:sldId id="307" r:id="rId20"/>
    <p:sldId id="308" r:id="rId21"/>
    <p:sldId id="309" r:id="rId22"/>
    <p:sldId id="311" r:id="rId23"/>
    <p:sldId id="310" r:id="rId24"/>
    <p:sldId id="317" r:id="rId25"/>
  </p:sldIdLst>
  <p:sldSz cx="9144000" cy="5143500" type="screen16x9"/>
  <p:notesSz cx="6858000" cy="9144000"/>
  <p:embeddedFontLst>
    <p:embeddedFont>
      <p:font typeface="Lora" pitchFamily="2"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3" d="100"/>
          <a:sy n="93" d="100"/>
        </p:scale>
        <p:origin x="3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387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67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894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296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74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62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7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666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4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39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02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707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55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71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3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3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45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34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69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58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2003888"/>
            <a:ext cx="700437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Sistem Manajemen Administrasi MOU di AKN Blitar </a:t>
            </a:r>
            <a:endParaRPr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A120586-4BFC-3D2D-B24E-A52CBFF5525D}"/>
              </a:ext>
            </a:extLst>
          </p:cNvPr>
          <p:cNvSpPr txBox="1"/>
          <p:nvPr/>
        </p:nvSpPr>
        <p:spPr>
          <a:xfrm>
            <a:off x="6197886" y="3699934"/>
            <a:ext cx="4587410" cy="307777"/>
          </a:xfrm>
          <a:prstGeom prst="rect">
            <a:avLst/>
          </a:prstGeom>
          <a:noFill/>
        </p:spPr>
        <p:txBody>
          <a:bodyPr wrap="square">
            <a:spAutoFit/>
          </a:bodyPr>
          <a:lstStyle/>
          <a:p>
            <a:r>
              <a:rPr lang="id-ID" dirty="0"/>
              <a:t>3122552803 - Agung Aldi Prasetya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lvl="0"/>
            <a:r>
              <a:rPr lang="id-ID" dirty="0"/>
              <a:t>Desain System Aplikasi</a:t>
            </a:r>
            <a:endParaRPr dirty="0"/>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Usecase diagram , activuty diagram , DFD(0,1,2),Erd , Mockup Aplikasi</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Usecase Diagram</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3294E022-1712-4096-BF2F-E406C85A9A19}"/>
              </a:ext>
            </a:extLst>
          </p:cNvPr>
          <p:cNvPicPr>
            <a:picLocks noChangeAspect="1"/>
          </p:cNvPicPr>
          <p:nvPr/>
        </p:nvPicPr>
        <p:blipFill>
          <a:blip r:embed="rId3"/>
          <a:stretch>
            <a:fillRect/>
          </a:stretch>
        </p:blipFill>
        <p:spPr>
          <a:xfrm>
            <a:off x="2753474" y="1520006"/>
            <a:ext cx="3020602" cy="3394388"/>
          </a:xfrm>
          <a:prstGeom prst="rect">
            <a:avLst/>
          </a:prstGeom>
        </p:spPr>
      </p:pic>
    </p:spTree>
    <p:extLst>
      <p:ext uri="{BB962C8B-B14F-4D97-AF65-F5344CB8AC3E}">
        <p14:creationId xmlns:p14="http://schemas.microsoft.com/office/powerpoint/2010/main" val="292973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Activity Diagram</a:t>
            </a:r>
            <a:br>
              <a:rPr lang="id-ID" dirty="0"/>
            </a:br>
            <a:r>
              <a:rPr lang="id-ID" dirty="0"/>
              <a:t>Admin</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FED5EC1F-2C2F-AA3E-1DD3-CDF9FD28FC9C}"/>
              </a:ext>
            </a:extLst>
          </p:cNvPr>
          <p:cNvPicPr>
            <a:picLocks noChangeAspect="1"/>
          </p:cNvPicPr>
          <p:nvPr/>
        </p:nvPicPr>
        <p:blipFill>
          <a:blip r:embed="rId3"/>
          <a:stretch>
            <a:fillRect/>
          </a:stretch>
        </p:blipFill>
        <p:spPr>
          <a:xfrm>
            <a:off x="3786503" y="640188"/>
            <a:ext cx="5191413" cy="4109663"/>
          </a:xfrm>
          <a:prstGeom prst="rect">
            <a:avLst/>
          </a:prstGeom>
        </p:spPr>
      </p:pic>
    </p:spTree>
    <p:extLst>
      <p:ext uri="{BB962C8B-B14F-4D97-AF65-F5344CB8AC3E}">
        <p14:creationId xmlns:p14="http://schemas.microsoft.com/office/powerpoint/2010/main" val="380500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Activity Diagram Pelihat</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C3CB5687-92BD-5EA7-D74A-B357AEAABC39}"/>
              </a:ext>
            </a:extLst>
          </p:cNvPr>
          <p:cNvPicPr>
            <a:picLocks noChangeAspect="1"/>
          </p:cNvPicPr>
          <p:nvPr/>
        </p:nvPicPr>
        <p:blipFill>
          <a:blip r:embed="rId3"/>
          <a:stretch>
            <a:fillRect/>
          </a:stretch>
        </p:blipFill>
        <p:spPr>
          <a:xfrm>
            <a:off x="5730624" y="261991"/>
            <a:ext cx="2573805" cy="4619518"/>
          </a:xfrm>
          <a:prstGeom prst="rect">
            <a:avLst/>
          </a:prstGeom>
        </p:spPr>
      </p:pic>
    </p:spTree>
    <p:extLst>
      <p:ext uri="{BB962C8B-B14F-4D97-AF65-F5344CB8AC3E}">
        <p14:creationId xmlns:p14="http://schemas.microsoft.com/office/powerpoint/2010/main" val="94614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Activity Diagram Pengupload</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5941371B-7F72-2162-3114-4290C72BFBEE}"/>
              </a:ext>
            </a:extLst>
          </p:cNvPr>
          <p:cNvPicPr>
            <a:picLocks noChangeAspect="1"/>
          </p:cNvPicPr>
          <p:nvPr/>
        </p:nvPicPr>
        <p:blipFill>
          <a:blip r:embed="rId3"/>
          <a:stretch>
            <a:fillRect/>
          </a:stretch>
        </p:blipFill>
        <p:spPr>
          <a:xfrm>
            <a:off x="6274792" y="289937"/>
            <a:ext cx="1919162" cy="4247388"/>
          </a:xfrm>
          <a:prstGeom prst="rect">
            <a:avLst/>
          </a:prstGeom>
        </p:spPr>
      </p:pic>
    </p:spTree>
    <p:extLst>
      <p:ext uri="{BB962C8B-B14F-4D97-AF65-F5344CB8AC3E}">
        <p14:creationId xmlns:p14="http://schemas.microsoft.com/office/powerpoint/2010/main" val="169641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DFD Level 0</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EBF4549B-D87D-1CC9-A62D-8E4B06BEF287}"/>
              </a:ext>
            </a:extLst>
          </p:cNvPr>
          <p:cNvPicPr>
            <a:picLocks noChangeAspect="1"/>
          </p:cNvPicPr>
          <p:nvPr/>
        </p:nvPicPr>
        <p:blipFill>
          <a:blip r:embed="rId3"/>
          <a:stretch>
            <a:fillRect/>
          </a:stretch>
        </p:blipFill>
        <p:spPr>
          <a:xfrm>
            <a:off x="2445250" y="1449437"/>
            <a:ext cx="5236617" cy="3108435"/>
          </a:xfrm>
          <a:prstGeom prst="rect">
            <a:avLst/>
          </a:prstGeom>
        </p:spPr>
      </p:pic>
    </p:spTree>
    <p:extLst>
      <p:ext uri="{BB962C8B-B14F-4D97-AF65-F5344CB8AC3E}">
        <p14:creationId xmlns:p14="http://schemas.microsoft.com/office/powerpoint/2010/main" val="327260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DFD Level 1</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407720DB-307A-0AB2-C1C2-DE8A11E91906}"/>
              </a:ext>
            </a:extLst>
          </p:cNvPr>
          <p:cNvPicPr>
            <a:picLocks noChangeAspect="1"/>
          </p:cNvPicPr>
          <p:nvPr/>
        </p:nvPicPr>
        <p:blipFill>
          <a:blip r:embed="rId3"/>
          <a:stretch>
            <a:fillRect/>
          </a:stretch>
        </p:blipFill>
        <p:spPr>
          <a:xfrm>
            <a:off x="1520574" y="1331711"/>
            <a:ext cx="6513817" cy="3695851"/>
          </a:xfrm>
          <a:prstGeom prst="rect">
            <a:avLst/>
          </a:prstGeom>
        </p:spPr>
      </p:pic>
    </p:spTree>
    <p:extLst>
      <p:ext uri="{BB962C8B-B14F-4D97-AF65-F5344CB8AC3E}">
        <p14:creationId xmlns:p14="http://schemas.microsoft.com/office/powerpoint/2010/main" val="396511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DFD Level 2</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C855361E-F6C3-424D-9F56-DFC6B141CDB3}"/>
              </a:ext>
            </a:extLst>
          </p:cNvPr>
          <p:cNvPicPr>
            <a:picLocks noChangeAspect="1"/>
          </p:cNvPicPr>
          <p:nvPr/>
        </p:nvPicPr>
        <p:blipFill>
          <a:blip r:embed="rId3"/>
          <a:stretch>
            <a:fillRect/>
          </a:stretch>
        </p:blipFill>
        <p:spPr>
          <a:xfrm>
            <a:off x="604573" y="1633695"/>
            <a:ext cx="8169558" cy="2457065"/>
          </a:xfrm>
          <a:prstGeom prst="rect">
            <a:avLst/>
          </a:prstGeom>
        </p:spPr>
      </p:pic>
    </p:spTree>
    <p:extLst>
      <p:ext uri="{BB962C8B-B14F-4D97-AF65-F5344CB8AC3E}">
        <p14:creationId xmlns:p14="http://schemas.microsoft.com/office/powerpoint/2010/main" val="2838230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ERD</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p:nvPr/>
          </p:nvSpPr>
          <p:spPr>
            <a:xfrm>
              <a:off x="2662850" y="1699400"/>
              <a:ext cx="303251" cy="303251"/>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Picture 3">
            <a:extLst>
              <a:ext uri="{FF2B5EF4-FFF2-40B4-BE49-F238E27FC236}">
                <a16:creationId xmlns:a16="http://schemas.microsoft.com/office/drawing/2014/main" id="{06CDDFC1-308B-D2C9-5E1F-789587464412}"/>
              </a:ext>
            </a:extLst>
          </p:cNvPr>
          <p:cNvPicPr>
            <a:picLocks noChangeAspect="1"/>
          </p:cNvPicPr>
          <p:nvPr/>
        </p:nvPicPr>
        <p:blipFill>
          <a:blip r:embed="rId3"/>
          <a:stretch>
            <a:fillRect/>
          </a:stretch>
        </p:blipFill>
        <p:spPr>
          <a:xfrm>
            <a:off x="2167846" y="1518757"/>
            <a:ext cx="5640513" cy="3395573"/>
          </a:xfrm>
          <a:prstGeom prst="rect">
            <a:avLst/>
          </a:prstGeom>
        </p:spPr>
      </p:pic>
    </p:spTree>
    <p:extLst>
      <p:ext uri="{BB962C8B-B14F-4D97-AF65-F5344CB8AC3E}">
        <p14:creationId xmlns:p14="http://schemas.microsoft.com/office/powerpoint/2010/main" val="244410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0" name="TextBox 9">
            <a:extLst>
              <a:ext uri="{FF2B5EF4-FFF2-40B4-BE49-F238E27FC236}">
                <a16:creationId xmlns:a16="http://schemas.microsoft.com/office/drawing/2014/main" id="{DB085BBF-B88F-AB11-A045-9DEFC486841E}"/>
              </a:ext>
            </a:extLst>
          </p:cNvPr>
          <p:cNvSpPr txBox="1"/>
          <p:nvPr/>
        </p:nvSpPr>
        <p:spPr>
          <a:xfrm>
            <a:off x="637977" y="1510372"/>
            <a:ext cx="1289135" cy="307777"/>
          </a:xfrm>
          <a:prstGeom prst="rect">
            <a:avLst/>
          </a:prstGeom>
          <a:noFill/>
        </p:spPr>
        <p:txBody>
          <a:bodyPr wrap="none" rtlCol="0">
            <a:spAutoFit/>
          </a:bodyPr>
          <a:lstStyle/>
          <a:p>
            <a:r>
              <a:rPr lang="id-ID" dirty="0"/>
              <a:t>Landing Page</a:t>
            </a:r>
          </a:p>
        </p:txBody>
      </p:sp>
      <p:pic>
        <p:nvPicPr>
          <p:cNvPr id="13" name="Picture 12">
            <a:extLst>
              <a:ext uri="{FF2B5EF4-FFF2-40B4-BE49-F238E27FC236}">
                <a16:creationId xmlns:a16="http://schemas.microsoft.com/office/drawing/2014/main" id="{0D602DFA-B87F-3473-C434-CACBDCF649C9}"/>
              </a:ext>
            </a:extLst>
          </p:cNvPr>
          <p:cNvPicPr>
            <a:picLocks noChangeAspect="1"/>
          </p:cNvPicPr>
          <p:nvPr/>
        </p:nvPicPr>
        <p:blipFill>
          <a:blip r:embed="rId3"/>
          <a:stretch>
            <a:fillRect/>
          </a:stretch>
        </p:blipFill>
        <p:spPr>
          <a:xfrm>
            <a:off x="719631" y="1818149"/>
            <a:ext cx="5372943" cy="3056608"/>
          </a:xfrm>
          <a:prstGeom prst="rect">
            <a:avLst/>
          </a:prstGeom>
        </p:spPr>
      </p:pic>
    </p:spTree>
    <p:extLst>
      <p:ext uri="{BB962C8B-B14F-4D97-AF65-F5344CB8AC3E}">
        <p14:creationId xmlns:p14="http://schemas.microsoft.com/office/powerpoint/2010/main" val="74305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Latar Belakang</a:t>
            </a:r>
            <a:endParaRPr dirty="0"/>
          </a:p>
        </p:txBody>
      </p:sp>
      <p:grpSp>
        <p:nvGrpSpPr>
          <p:cNvPr id="87" name="Google Shape;87;p13"/>
          <p:cNvGrpSpPr/>
          <p:nvPr/>
        </p:nvGrpSpPr>
        <p:grpSpPr>
          <a:xfrm>
            <a:off x="916458" y="1019750"/>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3"/>
          <p:cNvSpPr txBox="1"/>
          <p:nvPr/>
        </p:nvSpPr>
        <p:spPr>
          <a:xfrm>
            <a:off x="1381250" y="1145128"/>
            <a:ext cx="7074382" cy="2864641"/>
          </a:xfrm>
          <a:prstGeom prst="rect">
            <a:avLst/>
          </a:prstGeom>
          <a:noFill/>
          <a:ln>
            <a:noFill/>
          </a:ln>
        </p:spPr>
        <p:txBody>
          <a:bodyPr spcFirstLastPara="1" wrap="square" lIns="91425" tIns="91425" rIns="91425" bIns="91425" anchor="t" anchorCtr="0">
            <a:noAutofit/>
          </a:bodyPr>
          <a:lstStyle/>
          <a:p>
            <a:pPr>
              <a:lnSpc>
                <a:spcPct val="150000"/>
              </a:lnSpc>
              <a:spcBef>
                <a:spcPts val="600"/>
              </a:spcBef>
              <a:buClr>
                <a:schemeClr val="dk1"/>
              </a:buClr>
              <a:buSzPts val="1100"/>
            </a:pPr>
            <a:r>
              <a:rPr lang="id-ID" sz="1050" dirty="0"/>
              <a:t>AKN Blitar menghadapi beberapa masalah dalam pengelolaan MOU yang memerlukan perhatian. Proses administrasi yang masih manual memakan waktu dan rentan terhadap kesalahan. Koordinasi yang rumit antara departemen dan mitra menyulitkan aliran informasi yang efisien. Kurangnya visibilitas dan pemantauan kemajuan implementasi menghambat pengawasan yang efektif. Pelaporan yang tidak efektif menyulitkan penghasilan laporan yang akurat dan komprehensif. Selain itu, pengelolaan informasi yang tidak terstruktur menghambat aksesibilitas dan pertukaran informasi yang efisien</a:t>
            </a:r>
          </a:p>
          <a:p>
            <a:pPr>
              <a:lnSpc>
                <a:spcPct val="150000"/>
              </a:lnSpc>
              <a:spcBef>
                <a:spcPts val="600"/>
              </a:spcBef>
              <a:buClr>
                <a:schemeClr val="dk1"/>
              </a:buClr>
              <a:buSzPts val="1100"/>
            </a:pPr>
            <a:r>
              <a:rPr lang="id-ID" sz="1050" dirty="0"/>
              <a:t>Untuk mengatasi tantangan ini dan meningkatkan efisiensi administrasi, AKN Blitar merencanakan implementasi Sistem Administrasi Informasi MOU. Sistem ini dirancang untuk membantu mengelola dan memantau semua aspek MOU, termasuk proses penandatanganan, pemantauan implementasi, pelaporan, dan manajemen informasi terkait. </a:t>
            </a:r>
          </a:p>
          <a:p>
            <a:pPr>
              <a:lnSpc>
                <a:spcPct val="150000"/>
              </a:lnSpc>
              <a:spcBef>
                <a:spcPts val="600"/>
              </a:spcBef>
              <a:buClr>
                <a:schemeClr val="dk1"/>
              </a:buClr>
              <a:buSzPts val="1100"/>
            </a:pPr>
            <a:r>
              <a:rPr lang="id-ID" sz="1050" dirty="0"/>
              <a:t>Dengan adopsi Sistem Administrasi Informasi MOU, AKN Blitar berharap dapat mencapai beberapa manfaat. Pertama, sistem ini akan mempercepat proses administrasi MOU dengan menggantikan penggunaan dokumen fisik dengan platform digital yang terintegrasi. Kedua, sistem ini akan meningkatkan visibilitas dan transparansi dalam pengelolaan MOU, memungkinkan pihak terkait untuk dengan mudah mengakses dan memantau kemajuan implementasi. Ketiga, dengan kemampuan pelaporan yang ditingkatkan, AKN Blitar akan dapat menghasilkan laporan yang lebih akurat dan komprehensif mengenai kerjasama yang terjalin</a:t>
            </a:r>
          </a:p>
          <a:p>
            <a:pPr>
              <a:lnSpc>
                <a:spcPct val="150000"/>
              </a:lnSpc>
              <a:spcBef>
                <a:spcPts val="600"/>
              </a:spcBef>
              <a:buClr>
                <a:schemeClr val="dk1"/>
              </a:buClr>
              <a:buSzPts val="1100"/>
            </a:pPr>
            <a:endParaRPr lang="id-ID" sz="1050" dirty="0"/>
          </a:p>
          <a:p>
            <a:pPr lvl="0" algn="l" rtl="0">
              <a:lnSpc>
                <a:spcPct val="150000"/>
              </a:lnSpc>
              <a:spcBef>
                <a:spcPts val="600"/>
              </a:spcBef>
              <a:spcAft>
                <a:spcPts val="0"/>
              </a:spcAft>
              <a:buClr>
                <a:schemeClr val="dk1"/>
              </a:buClr>
              <a:buSzPts val="1100"/>
            </a:pPr>
            <a:endParaRPr lang="en-US" sz="1050" dirty="0">
              <a:latin typeface="Quattrocento Sans"/>
              <a:ea typeface="Quattrocento Sans"/>
              <a:cs typeface="Quattrocento Sans"/>
              <a:sym typeface="Quattrocento Sans"/>
            </a:endParaRPr>
          </a:p>
        </p:txBody>
      </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1" name="TextBox 10">
            <a:extLst>
              <a:ext uri="{FF2B5EF4-FFF2-40B4-BE49-F238E27FC236}">
                <a16:creationId xmlns:a16="http://schemas.microsoft.com/office/drawing/2014/main" id="{EACE6ED0-5692-F891-4483-EFF20CFEA956}"/>
              </a:ext>
            </a:extLst>
          </p:cNvPr>
          <p:cNvSpPr txBox="1"/>
          <p:nvPr/>
        </p:nvSpPr>
        <p:spPr>
          <a:xfrm>
            <a:off x="686989" y="1595890"/>
            <a:ext cx="1388522" cy="307777"/>
          </a:xfrm>
          <a:prstGeom prst="rect">
            <a:avLst/>
          </a:prstGeom>
          <a:noFill/>
        </p:spPr>
        <p:txBody>
          <a:bodyPr wrap="none" rtlCol="0">
            <a:spAutoFit/>
          </a:bodyPr>
          <a:lstStyle/>
          <a:p>
            <a:r>
              <a:rPr lang="id-ID" dirty="0"/>
              <a:t>Halaman Login</a:t>
            </a:r>
          </a:p>
        </p:txBody>
      </p:sp>
      <p:pic>
        <p:nvPicPr>
          <p:cNvPr id="4" name="Picture 3">
            <a:extLst>
              <a:ext uri="{FF2B5EF4-FFF2-40B4-BE49-F238E27FC236}">
                <a16:creationId xmlns:a16="http://schemas.microsoft.com/office/drawing/2014/main" id="{C70EC0B0-053F-75FB-D3B1-C3053A818082}"/>
              </a:ext>
            </a:extLst>
          </p:cNvPr>
          <p:cNvPicPr>
            <a:picLocks noChangeAspect="1"/>
          </p:cNvPicPr>
          <p:nvPr/>
        </p:nvPicPr>
        <p:blipFill>
          <a:blip r:embed="rId3"/>
          <a:stretch>
            <a:fillRect/>
          </a:stretch>
        </p:blipFill>
        <p:spPr>
          <a:xfrm>
            <a:off x="686989" y="1903667"/>
            <a:ext cx="5467231" cy="3084183"/>
          </a:xfrm>
          <a:prstGeom prst="rect">
            <a:avLst/>
          </a:prstGeom>
        </p:spPr>
      </p:pic>
    </p:spTree>
    <p:extLst>
      <p:ext uri="{BB962C8B-B14F-4D97-AF65-F5344CB8AC3E}">
        <p14:creationId xmlns:p14="http://schemas.microsoft.com/office/powerpoint/2010/main" val="51051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0" name="TextBox 9">
            <a:extLst>
              <a:ext uri="{FF2B5EF4-FFF2-40B4-BE49-F238E27FC236}">
                <a16:creationId xmlns:a16="http://schemas.microsoft.com/office/drawing/2014/main" id="{DB085BBF-B88F-AB11-A045-9DEFC486841E}"/>
              </a:ext>
            </a:extLst>
          </p:cNvPr>
          <p:cNvSpPr txBox="1"/>
          <p:nvPr/>
        </p:nvSpPr>
        <p:spPr>
          <a:xfrm>
            <a:off x="637977" y="1510372"/>
            <a:ext cx="1632612" cy="307777"/>
          </a:xfrm>
          <a:prstGeom prst="rect">
            <a:avLst/>
          </a:prstGeom>
          <a:noFill/>
        </p:spPr>
        <p:txBody>
          <a:bodyPr wrap="square" rtlCol="0">
            <a:spAutoFit/>
          </a:bodyPr>
          <a:lstStyle/>
          <a:p>
            <a:r>
              <a:rPr lang="id-ID" dirty="0"/>
              <a:t>Data Mou</a:t>
            </a:r>
          </a:p>
        </p:txBody>
      </p:sp>
      <p:pic>
        <p:nvPicPr>
          <p:cNvPr id="3" name="Picture 2">
            <a:extLst>
              <a:ext uri="{FF2B5EF4-FFF2-40B4-BE49-F238E27FC236}">
                <a16:creationId xmlns:a16="http://schemas.microsoft.com/office/drawing/2014/main" id="{7C860C4F-E8EF-5955-C99D-EA44803A3652}"/>
              </a:ext>
            </a:extLst>
          </p:cNvPr>
          <p:cNvPicPr>
            <a:picLocks noChangeAspect="1"/>
          </p:cNvPicPr>
          <p:nvPr/>
        </p:nvPicPr>
        <p:blipFill>
          <a:blip r:embed="rId3"/>
          <a:stretch>
            <a:fillRect/>
          </a:stretch>
        </p:blipFill>
        <p:spPr>
          <a:xfrm>
            <a:off x="750992" y="1818149"/>
            <a:ext cx="5670356" cy="3223415"/>
          </a:xfrm>
          <a:prstGeom prst="rect">
            <a:avLst/>
          </a:prstGeom>
        </p:spPr>
      </p:pic>
    </p:spTree>
    <p:extLst>
      <p:ext uri="{BB962C8B-B14F-4D97-AF65-F5344CB8AC3E}">
        <p14:creationId xmlns:p14="http://schemas.microsoft.com/office/powerpoint/2010/main" val="159552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0" name="TextBox 9">
            <a:extLst>
              <a:ext uri="{FF2B5EF4-FFF2-40B4-BE49-F238E27FC236}">
                <a16:creationId xmlns:a16="http://schemas.microsoft.com/office/drawing/2014/main" id="{DB085BBF-B88F-AB11-A045-9DEFC486841E}"/>
              </a:ext>
            </a:extLst>
          </p:cNvPr>
          <p:cNvSpPr txBox="1"/>
          <p:nvPr/>
        </p:nvSpPr>
        <p:spPr>
          <a:xfrm>
            <a:off x="637977" y="1510372"/>
            <a:ext cx="2342308" cy="307777"/>
          </a:xfrm>
          <a:prstGeom prst="rect">
            <a:avLst/>
          </a:prstGeom>
          <a:noFill/>
        </p:spPr>
        <p:txBody>
          <a:bodyPr wrap="none" rtlCol="0">
            <a:spAutoFit/>
          </a:bodyPr>
          <a:lstStyle/>
          <a:p>
            <a:r>
              <a:rPr lang="id-ID" dirty="0"/>
              <a:t>Halaman tambah data mou</a:t>
            </a:r>
          </a:p>
        </p:txBody>
      </p:sp>
      <p:pic>
        <p:nvPicPr>
          <p:cNvPr id="4" name="Picture 3">
            <a:extLst>
              <a:ext uri="{FF2B5EF4-FFF2-40B4-BE49-F238E27FC236}">
                <a16:creationId xmlns:a16="http://schemas.microsoft.com/office/drawing/2014/main" id="{D4322E8C-B862-3E53-0AB2-24E615CBB61B}"/>
              </a:ext>
            </a:extLst>
          </p:cNvPr>
          <p:cNvPicPr>
            <a:picLocks noChangeAspect="1"/>
          </p:cNvPicPr>
          <p:nvPr/>
        </p:nvPicPr>
        <p:blipFill>
          <a:blip r:embed="rId3"/>
          <a:stretch>
            <a:fillRect/>
          </a:stretch>
        </p:blipFill>
        <p:spPr>
          <a:xfrm>
            <a:off x="787508" y="1818149"/>
            <a:ext cx="5601039" cy="3186369"/>
          </a:xfrm>
          <a:prstGeom prst="rect">
            <a:avLst/>
          </a:prstGeom>
        </p:spPr>
      </p:pic>
    </p:spTree>
    <p:extLst>
      <p:ext uri="{BB962C8B-B14F-4D97-AF65-F5344CB8AC3E}">
        <p14:creationId xmlns:p14="http://schemas.microsoft.com/office/powerpoint/2010/main" val="1518866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0" name="TextBox 9">
            <a:extLst>
              <a:ext uri="{FF2B5EF4-FFF2-40B4-BE49-F238E27FC236}">
                <a16:creationId xmlns:a16="http://schemas.microsoft.com/office/drawing/2014/main" id="{DB085BBF-B88F-AB11-A045-9DEFC486841E}"/>
              </a:ext>
            </a:extLst>
          </p:cNvPr>
          <p:cNvSpPr txBox="1"/>
          <p:nvPr/>
        </p:nvSpPr>
        <p:spPr>
          <a:xfrm>
            <a:off x="637977" y="1510372"/>
            <a:ext cx="2156360" cy="307777"/>
          </a:xfrm>
          <a:prstGeom prst="rect">
            <a:avLst/>
          </a:prstGeom>
          <a:noFill/>
        </p:spPr>
        <p:txBody>
          <a:bodyPr wrap="none" rtlCol="0">
            <a:spAutoFit/>
          </a:bodyPr>
          <a:lstStyle/>
          <a:p>
            <a:r>
              <a:rPr lang="id-ID" dirty="0"/>
              <a:t>Halaman Edit Data MOU</a:t>
            </a:r>
          </a:p>
        </p:txBody>
      </p:sp>
      <p:pic>
        <p:nvPicPr>
          <p:cNvPr id="3" name="Picture 2">
            <a:extLst>
              <a:ext uri="{FF2B5EF4-FFF2-40B4-BE49-F238E27FC236}">
                <a16:creationId xmlns:a16="http://schemas.microsoft.com/office/drawing/2014/main" id="{90EE0023-13B5-AEF2-7594-B0BA47C52255}"/>
              </a:ext>
            </a:extLst>
          </p:cNvPr>
          <p:cNvPicPr>
            <a:picLocks noChangeAspect="1"/>
          </p:cNvPicPr>
          <p:nvPr/>
        </p:nvPicPr>
        <p:blipFill>
          <a:blip r:embed="rId3"/>
          <a:stretch>
            <a:fillRect/>
          </a:stretch>
        </p:blipFill>
        <p:spPr>
          <a:xfrm>
            <a:off x="782732" y="1818149"/>
            <a:ext cx="5420625" cy="3092898"/>
          </a:xfrm>
          <a:prstGeom prst="rect">
            <a:avLst/>
          </a:prstGeom>
        </p:spPr>
      </p:pic>
    </p:spTree>
    <p:extLst>
      <p:ext uri="{BB962C8B-B14F-4D97-AF65-F5344CB8AC3E}">
        <p14:creationId xmlns:p14="http://schemas.microsoft.com/office/powerpoint/2010/main" val="301099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Mockup Web</a:t>
            </a:r>
            <a:endParaRPr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0" name="TextBox 9">
            <a:extLst>
              <a:ext uri="{FF2B5EF4-FFF2-40B4-BE49-F238E27FC236}">
                <a16:creationId xmlns:a16="http://schemas.microsoft.com/office/drawing/2014/main" id="{DB085BBF-B88F-AB11-A045-9DEFC486841E}"/>
              </a:ext>
            </a:extLst>
          </p:cNvPr>
          <p:cNvSpPr txBox="1"/>
          <p:nvPr/>
        </p:nvSpPr>
        <p:spPr>
          <a:xfrm>
            <a:off x="637977" y="1510372"/>
            <a:ext cx="1598515" cy="307777"/>
          </a:xfrm>
          <a:prstGeom prst="rect">
            <a:avLst/>
          </a:prstGeom>
          <a:noFill/>
        </p:spPr>
        <p:txBody>
          <a:bodyPr wrap="none" rtlCol="0">
            <a:spAutoFit/>
          </a:bodyPr>
          <a:lstStyle/>
          <a:p>
            <a:r>
              <a:rPr lang="id-ID" dirty="0"/>
              <a:t>Hapus Data MOU</a:t>
            </a:r>
          </a:p>
        </p:txBody>
      </p:sp>
      <p:pic>
        <p:nvPicPr>
          <p:cNvPr id="4" name="Picture 3">
            <a:extLst>
              <a:ext uri="{FF2B5EF4-FFF2-40B4-BE49-F238E27FC236}">
                <a16:creationId xmlns:a16="http://schemas.microsoft.com/office/drawing/2014/main" id="{49F7592E-4080-041D-F484-769BC6682EEE}"/>
              </a:ext>
            </a:extLst>
          </p:cNvPr>
          <p:cNvPicPr>
            <a:picLocks noChangeAspect="1"/>
          </p:cNvPicPr>
          <p:nvPr/>
        </p:nvPicPr>
        <p:blipFill>
          <a:blip r:embed="rId3"/>
          <a:stretch>
            <a:fillRect/>
          </a:stretch>
        </p:blipFill>
        <p:spPr>
          <a:xfrm>
            <a:off x="645509" y="1879603"/>
            <a:ext cx="3816798" cy="2164919"/>
          </a:xfrm>
          <a:prstGeom prst="rect">
            <a:avLst/>
          </a:prstGeom>
        </p:spPr>
      </p:pic>
      <p:pic>
        <p:nvPicPr>
          <p:cNvPr id="8" name="Picture 7">
            <a:extLst>
              <a:ext uri="{FF2B5EF4-FFF2-40B4-BE49-F238E27FC236}">
                <a16:creationId xmlns:a16="http://schemas.microsoft.com/office/drawing/2014/main" id="{F51E47C0-177F-D3A7-DFB8-4F26CD48A180}"/>
              </a:ext>
            </a:extLst>
          </p:cNvPr>
          <p:cNvPicPr>
            <a:picLocks noChangeAspect="1"/>
          </p:cNvPicPr>
          <p:nvPr/>
        </p:nvPicPr>
        <p:blipFill>
          <a:blip r:embed="rId4"/>
          <a:stretch>
            <a:fillRect/>
          </a:stretch>
        </p:blipFill>
        <p:spPr>
          <a:xfrm>
            <a:off x="4572001" y="1879603"/>
            <a:ext cx="3878400" cy="2180535"/>
          </a:xfrm>
          <a:prstGeom prst="rect">
            <a:avLst/>
          </a:prstGeom>
        </p:spPr>
      </p:pic>
    </p:spTree>
    <p:extLst>
      <p:ext uri="{BB962C8B-B14F-4D97-AF65-F5344CB8AC3E}">
        <p14:creationId xmlns:p14="http://schemas.microsoft.com/office/powerpoint/2010/main" val="157749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1"/>
          <p:cNvSpPr txBox="1">
            <a:spLocks noGrp="1"/>
          </p:cNvSpPr>
          <p:nvPr>
            <p:ph type="title"/>
          </p:nvPr>
        </p:nvSpPr>
        <p:spPr>
          <a:xfrm>
            <a:off x="1381250" y="866295"/>
            <a:ext cx="3956063"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Beberapa Permasalahan Management Data MOU</a:t>
            </a:r>
            <a:endParaRPr dirty="0"/>
          </a:p>
        </p:txBody>
      </p:sp>
      <p:grpSp>
        <p:nvGrpSpPr>
          <p:cNvPr id="339" name="Google Shape;339;p31"/>
          <p:cNvGrpSpPr/>
          <p:nvPr/>
        </p:nvGrpSpPr>
        <p:grpSpPr>
          <a:xfrm>
            <a:off x="916458" y="1019750"/>
            <a:ext cx="214625" cy="214625"/>
            <a:chOff x="2594050" y="1631825"/>
            <a:chExt cx="439625" cy="439625"/>
          </a:xfrm>
        </p:grpSpPr>
        <p:sp>
          <p:nvSpPr>
            <p:cNvPr id="340" name="Google Shape;340;p3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4" name="Google Shape;92;p13">
            <a:extLst>
              <a:ext uri="{FF2B5EF4-FFF2-40B4-BE49-F238E27FC236}">
                <a16:creationId xmlns:a16="http://schemas.microsoft.com/office/drawing/2014/main" id="{8D53850B-8449-BE8F-1402-A86A2F077BCA}"/>
              </a:ext>
            </a:extLst>
          </p:cNvPr>
          <p:cNvSpPr txBox="1"/>
          <p:nvPr/>
        </p:nvSpPr>
        <p:spPr>
          <a:xfrm>
            <a:off x="1381249" y="1578149"/>
            <a:ext cx="7074382" cy="2864641"/>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Clr>
                <a:srgbClr val="000000"/>
              </a:buClr>
              <a:buSzPts val="2400"/>
              <a:buChar char="◉"/>
            </a:pPr>
            <a:r>
              <a:rPr lang="en-US" sz="1600" dirty="0">
                <a:latin typeface="Quattrocento Sans"/>
                <a:ea typeface="Quattrocento Sans"/>
                <a:cs typeface="Quattrocento Sans"/>
                <a:sym typeface="Quattrocento Sans"/>
              </a:rPr>
              <a:t>Management </a:t>
            </a:r>
            <a:r>
              <a:rPr lang="en-US" sz="1600" dirty="0" err="1">
                <a:latin typeface="Quattrocento Sans"/>
                <a:ea typeface="Quattrocento Sans"/>
                <a:cs typeface="Quattrocento Sans"/>
                <a:sym typeface="Quattrocento Sans"/>
              </a:rPr>
              <a:t>Berkas</a:t>
            </a:r>
            <a:r>
              <a:rPr lang="en-US" sz="1600" dirty="0">
                <a:latin typeface="Quattrocento Sans"/>
                <a:ea typeface="Quattrocento Sans"/>
                <a:cs typeface="Quattrocento Sans"/>
                <a:sym typeface="Quattrocento Sans"/>
              </a:rPr>
              <a:t> MOU yang </a:t>
            </a:r>
            <a:r>
              <a:rPr lang="en-US" sz="1600" dirty="0" err="1">
                <a:latin typeface="Quattrocento Sans"/>
                <a:ea typeface="Quattrocento Sans"/>
                <a:cs typeface="Quattrocento Sans"/>
                <a:sym typeface="Quattrocento Sans"/>
              </a:rPr>
              <a:t>masih</a:t>
            </a:r>
            <a:r>
              <a:rPr lang="en-US" sz="1600" dirty="0">
                <a:latin typeface="Quattrocento Sans"/>
                <a:ea typeface="Quattrocento Sans"/>
                <a:cs typeface="Quattrocento Sans"/>
                <a:sym typeface="Quattrocento Sans"/>
              </a:rPr>
              <a:t> manual </a:t>
            </a:r>
            <a:r>
              <a:rPr lang="en-US" sz="1600" dirty="0" err="1">
                <a:latin typeface="Quattrocento Sans"/>
                <a:ea typeface="Quattrocento Sans"/>
                <a:cs typeface="Quattrocento Sans"/>
                <a:sym typeface="Quattrocento Sans"/>
              </a:rPr>
              <a:t>dengan</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dokumen</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fisik</a:t>
            </a:r>
            <a:r>
              <a:rPr lang="en-US" sz="1600" dirty="0">
                <a:latin typeface="Quattrocento Sans"/>
                <a:ea typeface="Quattrocento Sans"/>
                <a:cs typeface="Quattrocento Sans"/>
                <a:sym typeface="Quattrocento Sans"/>
              </a:rPr>
              <a:t> </a:t>
            </a:r>
            <a:endParaRPr lang="id-ID" sz="1600" dirty="0">
              <a:latin typeface="Quattrocento Sans"/>
              <a:ea typeface="Quattrocento Sans"/>
              <a:cs typeface="Quattrocento Sans"/>
              <a:sym typeface="Quattrocento Sans"/>
            </a:endParaRPr>
          </a:p>
          <a:p>
            <a:pPr marL="457200" lvl="0" indent="-381000" algn="l" rtl="0">
              <a:lnSpc>
                <a:spcPct val="150000"/>
              </a:lnSpc>
              <a:spcBef>
                <a:spcPts val="600"/>
              </a:spcBef>
              <a:spcAft>
                <a:spcPts val="0"/>
              </a:spcAft>
              <a:buClr>
                <a:srgbClr val="000000"/>
              </a:buClr>
              <a:buSzPts val="2400"/>
              <a:buChar char="◉"/>
            </a:pPr>
            <a:r>
              <a:rPr lang="en-US" sz="1600" dirty="0" err="1">
                <a:latin typeface="Quattrocento Sans"/>
                <a:ea typeface="Quattrocento Sans"/>
                <a:cs typeface="Quattrocento Sans"/>
                <a:sym typeface="Quattrocento Sans"/>
              </a:rPr>
              <a:t>Sulitnya</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mencari</a:t>
            </a:r>
            <a:r>
              <a:rPr lang="en-US" sz="1600" dirty="0">
                <a:latin typeface="Quattrocento Sans"/>
                <a:ea typeface="Quattrocento Sans"/>
                <a:cs typeface="Quattrocento Sans"/>
                <a:sym typeface="Quattrocento Sans"/>
              </a:rPr>
              <a:t> data </a:t>
            </a:r>
            <a:r>
              <a:rPr lang="en-US" sz="1600" dirty="0" err="1">
                <a:latin typeface="Quattrocento Sans"/>
                <a:ea typeface="Quattrocento Sans"/>
                <a:cs typeface="Quattrocento Sans"/>
                <a:sym typeface="Quattrocento Sans"/>
              </a:rPr>
              <a:t>berkas</a:t>
            </a:r>
            <a:r>
              <a:rPr lang="en-US" sz="1600" dirty="0">
                <a:latin typeface="Quattrocento Sans"/>
                <a:ea typeface="Quattrocento Sans"/>
                <a:cs typeface="Quattrocento Sans"/>
                <a:sym typeface="Quattrocento Sans"/>
              </a:rPr>
              <a:t> MOU</a:t>
            </a:r>
            <a:endParaRPr lang="id-ID" sz="1600" dirty="0"/>
          </a:p>
          <a:p>
            <a:pPr marL="457200" lvl="0" indent="-381000" algn="l" rtl="0">
              <a:lnSpc>
                <a:spcPct val="150000"/>
              </a:lnSpc>
              <a:spcBef>
                <a:spcPts val="600"/>
              </a:spcBef>
              <a:spcAft>
                <a:spcPts val="0"/>
              </a:spcAft>
              <a:buClr>
                <a:srgbClr val="000000"/>
              </a:buClr>
              <a:buSzPts val="2400"/>
              <a:buChar char="◉"/>
            </a:pPr>
            <a:r>
              <a:rPr lang="en-US" sz="1600" dirty="0" err="1">
                <a:latin typeface="Quattrocento Sans"/>
                <a:ea typeface="Quattrocento Sans"/>
                <a:cs typeface="Quattrocento Sans"/>
                <a:sym typeface="Quattrocento Sans"/>
              </a:rPr>
              <a:t>Koordinasi</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dengan</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departemen</a:t>
            </a:r>
            <a:r>
              <a:rPr lang="en-US" sz="1600" dirty="0">
                <a:latin typeface="Quattrocento Sans"/>
                <a:ea typeface="Quattrocento Sans"/>
                <a:cs typeface="Quattrocento Sans"/>
                <a:sym typeface="Quattrocento Sans"/>
              </a:rPr>
              <a:t> dan  </a:t>
            </a:r>
            <a:r>
              <a:rPr lang="en-US" sz="1600" dirty="0" err="1">
                <a:latin typeface="Quattrocento Sans"/>
                <a:ea typeface="Quattrocento Sans"/>
                <a:cs typeface="Quattrocento Sans"/>
                <a:sym typeface="Quattrocento Sans"/>
              </a:rPr>
              <a:t>pihak</a:t>
            </a:r>
            <a:r>
              <a:rPr lang="en-US" sz="1600" dirty="0">
                <a:latin typeface="Quattrocento Sans"/>
                <a:ea typeface="Quattrocento Sans"/>
                <a:cs typeface="Quattrocento Sans"/>
                <a:sym typeface="Quattrocento Sans"/>
              </a:rPr>
              <a:t> yang </a:t>
            </a:r>
            <a:r>
              <a:rPr lang="en-US" sz="1600" dirty="0" err="1">
                <a:latin typeface="Quattrocento Sans"/>
                <a:ea typeface="Quattrocento Sans"/>
                <a:cs typeface="Quattrocento Sans"/>
                <a:sym typeface="Quattrocento Sans"/>
              </a:rPr>
              <a:t>terkait</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seringkali</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rumit</a:t>
            </a:r>
            <a:r>
              <a:rPr lang="en-US" sz="1600" dirty="0">
                <a:latin typeface="Quattrocento Sans"/>
                <a:ea typeface="Quattrocento Sans"/>
                <a:cs typeface="Quattrocento Sans"/>
                <a:sym typeface="Quattrocento Sans"/>
              </a:rPr>
              <a:t> dan </a:t>
            </a:r>
            <a:r>
              <a:rPr lang="en-US" sz="1600" dirty="0" err="1">
                <a:latin typeface="Quattrocento Sans"/>
                <a:ea typeface="Quattrocento Sans"/>
                <a:cs typeface="Quattrocento Sans"/>
                <a:sym typeface="Quattrocento Sans"/>
              </a:rPr>
              <a:t>memakan</a:t>
            </a:r>
            <a:r>
              <a:rPr lang="en-US" sz="1600" dirty="0">
                <a:latin typeface="Quattrocento Sans"/>
                <a:ea typeface="Quattrocento Sans"/>
                <a:cs typeface="Quattrocento Sans"/>
                <a:sym typeface="Quattrocento Sans"/>
              </a:rPr>
              <a:t> </a:t>
            </a:r>
            <a:r>
              <a:rPr lang="en-US" sz="1600" dirty="0" err="1">
                <a:latin typeface="Quattrocento Sans"/>
                <a:ea typeface="Quattrocento Sans"/>
                <a:cs typeface="Quattrocento Sans"/>
                <a:sym typeface="Quattrocento Sans"/>
              </a:rPr>
              <a:t>waktu</a:t>
            </a:r>
            <a:endParaRPr lang="en-US" sz="1050" dirty="0">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Tujuan</a:t>
            </a:r>
            <a:endParaRPr dirty="0"/>
          </a:p>
        </p:txBody>
      </p:sp>
      <p:sp>
        <p:nvSpPr>
          <p:cNvPr id="425" name="Google Shape;425;p36"/>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000000"/>
              </a:buClr>
              <a:buSzPts val="2400"/>
              <a:buChar char="◉"/>
            </a:pPr>
            <a:r>
              <a:rPr lang="fi-FI" sz="1400" dirty="0"/>
              <a:t>meningkatkan efisiensi dan efektivitas pengelolaan MOU</a:t>
            </a:r>
            <a:endParaRPr lang="id-ID" sz="1400" dirty="0"/>
          </a:p>
          <a:p>
            <a:pPr marL="457200" lvl="0" indent="-381000" algn="l" rtl="0">
              <a:lnSpc>
                <a:spcPct val="115000"/>
              </a:lnSpc>
              <a:spcBef>
                <a:spcPts val="600"/>
              </a:spcBef>
              <a:spcAft>
                <a:spcPts val="0"/>
              </a:spcAft>
              <a:buClr>
                <a:srgbClr val="000000"/>
              </a:buClr>
              <a:buSzPts val="2400"/>
              <a:buChar char="◉"/>
            </a:pPr>
            <a:r>
              <a:rPr lang="id-ID" sz="1400" dirty="0"/>
              <a:t>mengurangi ketergantungan pada proses administrasi manual yang memakan waktu</a:t>
            </a:r>
          </a:p>
          <a:p>
            <a:pPr marL="457200" lvl="0" indent="-381000" algn="l" rtl="0">
              <a:lnSpc>
                <a:spcPct val="115000"/>
              </a:lnSpc>
              <a:spcBef>
                <a:spcPts val="600"/>
              </a:spcBef>
              <a:spcAft>
                <a:spcPts val="0"/>
              </a:spcAft>
              <a:buClr>
                <a:srgbClr val="000000"/>
              </a:buClr>
              <a:buSzPts val="2400"/>
              <a:buChar char="◉"/>
            </a:pPr>
            <a:r>
              <a:rPr lang="nn-NO" sz="1400" dirty="0"/>
              <a:t>mengoptimalkan koordinasi antara departemen dan mitra</a:t>
            </a:r>
            <a:endParaRPr lang="id-ID" sz="1400" dirty="0"/>
          </a:p>
          <a:p>
            <a:pPr marL="457200" lvl="0" indent="-381000" algn="l" rtl="0">
              <a:lnSpc>
                <a:spcPct val="115000"/>
              </a:lnSpc>
              <a:spcBef>
                <a:spcPts val="600"/>
              </a:spcBef>
              <a:spcAft>
                <a:spcPts val="0"/>
              </a:spcAft>
              <a:buClr>
                <a:srgbClr val="000000"/>
              </a:buClr>
              <a:buSzPts val="2400"/>
              <a:buChar char="◉"/>
            </a:pPr>
            <a:r>
              <a:rPr lang="fi-FI" sz="1400" dirty="0"/>
              <a:t>meningkatkan visibilitas dan pemantauan kemajuan implementasi MOU</a:t>
            </a:r>
            <a:endParaRPr lang="id-ID" sz="1400" dirty="0"/>
          </a:p>
          <a:p>
            <a:pPr marL="457200" lvl="0" indent="-381000" algn="l" rtl="0">
              <a:lnSpc>
                <a:spcPct val="115000"/>
              </a:lnSpc>
              <a:spcBef>
                <a:spcPts val="600"/>
              </a:spcBef>
              <a:spcAft>
                <a:spcPts val="0"/>
              </a:spcAft>
              <a:buClr>
                <a:srgbClr val="000000"/>
              </a:buClr>
              <a:buSzPts val="2400"/>
              <a:buChar char="◉"/>
            </a:pPr>
            <a:r>
              <a:rPr lang="id-ID" sz="1400" dirty="0"/>
              <a:t>memperbaiki proses pelaporan dengan menghasilkan laporan yang akurat dan komprehensif</a:t>
            </a:r>
          </a:p>
          <a:p>
            <a:pPr marL="457200" lvl="0" indent="-381000" algn="l" rtl="0">
              <a:lnSpc>
                <a:spcPct val="115000"/>
              </a:lnSpc>
              <a:spcBef>
                <a:spcPts val="600"/>
              </a:spcBef>
              <a:spcAft>
                <a:spcPts val="0"/>
              </a:spcAft>
              <a:buClr>
                <a:srgbClr val="000000"/>
              </a:buClr>
              <a:buSzPts val="2400"/>
              <a:buChar char="◉"/>
            </a:pPr>
            <a:r>
              <a:rPr lang="id-ID" sz="1400" dirty="0"/>
              <a:t>meningkatkan pengelolaan informasi yang terstruktur dan aksesibilitasnya</a:t>
            </a:r>
            <a:endParaRPr sz="1400" dirty="0"/>
          </a:p>
          <a:p>
            <a:pPr marL="0" lvl="0" indent="0" algn="l" rtl="0">
              <a:spcBef>
                <a:spcPts val="600"/>
              </a:spcBef>
              <a:spcAft>
                <a:spcPts val="0"/>
              </a:spcAft>
              <a:buNone/>
            </a:pPr>
            <a:endParaRPr sz="1400" dirty="0"/>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35705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Batasan</a:t>
            </a:r>
            <a:endParaRPr dirty="0"/>
          </a:p>
        </p:txBody>
      </p:sp>
      <p:sp>
        <p:nvSpPr>
          <p:cNvPr id="425" name="Google Shape;425;p36"/>
          <p:cNvSpPr txBox="1">
            <a:spLocks noGrp="1"/>
          </p:cNvSpPr>
          <p:nvPr>
            <p:ph type="body" idx="1"/>
          </p:nvPr>
        </p:nvSpPr>
        <p:spPr>
          <a:xfrm>
            <a:off x="1381250" y="1331712"/>
            <a:ext cx="6809700" cy="31122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000000"/>
              </a:buClr>
              <a:buSzPts val="2400"/>
              <a:buChar char="◉"/>
            </a:pPr>
            <a:r>
              <a:rPr lang="id-ID" sz="2000" dirty="0"/>
              <a:t>Permasalahan Keamanan</a:t>
            </a:r>
          </a:p>
          <a:p>
            <a:pPr marL="457200" lvl="0" indent="-381000" algn="l" rtl="0">
              <a:lnSpc>
                <a:spcPct val="115000"/>
              </a:lnSpc>
              <a:spcBef>
                <a:spcPts val="600"/>
              </a:spcBef>
              <a:spcAft>
                <a:spcPts val="0"/>
              </a:spcAft>
              <a:buClr>
                <a:srgbClr val="000000"/>
              </a:buClr>
              <a:buSzPts val="2400"/>
              <a:buChar char="◉"/>
            </a:pPr>
            <a:r>
              <a:rPr lang="id-ID" sz="2000" dirty="0"/>
              <a:t>Kurangnya Kesadaran Pengguna</a:t>
            </a:r>
          </a:p>
          <a:p>
            <a:pPr marL="457200" lvl="0" indent="-381000" algn="l" rtl="0">
              <a:lnSpc>
                <a:spcPct val="115000"/>
              </a:lnSpc>
              <a:spcBef>
                <a:spcPts val="600"/>
              </a:spcBef>
              <a:spcAft>
                <a:spcPts val="0"/>
              </a:spcAft>
              <a:buClr>
                <a:srgbClr val="000000"/>
              </a:buClr>
              <a:buSzPts val="2400"/>
              <a:buChar char="◉"/>
            </a:pPr>
            <a:r>
              <a:rPr lang="id-ID" sz="2000" dirty="0"/>
              <a:t>Keterbatasan Fungsionalitas</a:t>
            </a:r>
          </a:p>
          <a:p>
            <a:pPr marL="457200" lvl="0" indent="-381000" algn="l" rtl="0">
              <a:lnSpc>
                <a:spcPct val="115000"/>
              </a:lnSpc>
              <a:spcBef>
                <a:spcPts val="600"/>
              </a:spcBef>
              <a:spcAft>
                <a:spcPts val="0"/>
              </a:spcAft>
              <a:buClr>
                <a:srgbClr val="000000"/>
              </a:buClr>
              <a:buSzPts val="2400"/>
              <a:buChar char="◉"/>
            </a:pPr>
            <a:r>
              <a:rPr lang="id-ID" sz="2000" dirty="0"/>
              <a:t>Kurangnya keterlibatan pengguna</a:t>
            </a:r>
            <a:endParaRPr sz="2000" dirty="0"/>
          </a:p>
          <a:p>
            <a:pPr marL="0" lvl="0" indent="0" algn="l" rtl="0">
              <a:spcBef>
                <a:spcPts val="600"/>
              </a:spcBef>
              <a:spcAft>
                <a:spcPts val="0"/>
              </a:spcAft>
              <a:buNone/>
            </a:pPr>
            <a:endParaRPr sz="2000" dirty="0"/>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44206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Pustaka / Related Work</a:t>
            </a:r>
            <a:endParaRPr dirty="0">
              <a:highlight>
                <a:schemeClr val="accent1"/>
              </a:highlight>
            </a:endParaRPr>
          </a:p>
        </p:txBody>
      </p:sp>
      <p:sp>
        <p:nvSpPr>
          <p:cNvPr id="125" name="Google Shape;125;p17"/>
          <p:cNvSpPr txBox="1">
            <a:spLocks noGrp="1"/>
          </p:cNvSpPr>
          <p:nvPr>
            <p:ph type="body" idx="1"/>
          </p:nvPr>
        </p:nvSpPr>
        <p:spPr>
          <a:xfrm>
            <a:off x="1381250" y="1417687"/>
            <a:ext cx="6809700" cy="31122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Clr>
                <a:schemeClr val="accent1"/>
              </a:buClr>
              <a:buSzPts val="2400"/>
              <a:buChar char="◉"/>
            </a:pPr>
            <a:r>
              <a:rPr lang="en-US" sz="1200" dirty="0"/>
              <a:t>"A Web-Based MOU Management System for Government Institutions"</a:t>
            </a:r>
          </a:p>
          <a:p>
            <a:pPr marL="457200" lvl="0" indent="-381000" algn="l" rtl="0">
              <a:lnSpc>
                <a:spcPct val="150000"/>
              </a:lnSpc>
              <a:spcBef>
                <a:spcPts val="600"/>
              </a:spcBef>
              <a:spcAft>
                <a:spcPts val="0"/>
              </a:spcAft>
              <a:buClr>
                <a:schemeClr val="accent1"/>
              </a:buClr>
              <a:buSzPts val="2400"/>
              <a:buChar char="◉"/>
            </a:pPr>
            <a:r>
              <a:rPr lang="en-US" sz="1200" dirty="0"/>
              <a:t>"Mobile Application for MOU Tracking and Reporting"</a:t>
            </a:r>
          </a:p>
          <a:p>
            <a:pPr marL="457200" lvl="0" indent="-381000" algn="l" rtl="0">
              <a:lnSpc>
                <a:spcPct val="150000"/>
              </a:lnSpc>
              <a:spcBef>
                <a:spcPts val="600"/>
              </a:spcBef>
              <a:spcAft>
                <a:spcPts val="0"/>
              </a:spcAft>
              <a:buClr>
                <a:schemeClr val="accent1"/>
              </a:buClr>
              <a:buSzPts val="2400"/>
              <a:buChar char="◉"/>
            </a:pPr>
            <a:r>
              <a:rPr lang="en-US" sz="1200" dirty="0"/>
              <a:t>"Cloud-Based MOU Management System for Collaborative Projects"</a:t>
            </a:r>
          </a:p>
          <a:p>
            <a:pPr marL="457200" lvl="0" indent="-381000" algn="l" rtl="0">
              <a:lnSpc>
                <a:spcPct val="150000"/>
              </a:lnSpc>
              <a:spcBef>
                <a:spcPts val="600"/>
              </a:spcBef>
              <a:spcAft>
                <a:spcPts val="0"/>
              </a:spcAft>
              <a:buClr>
                <a:schemeClr val="accent1"/>
              </a:buClr>
              <a:buSzPts val="2400"/>
              <a:buChar char="◉"/>
            </a:pPr>
            <a:r>
              <a:rPr lang="en-US" sz="1200" dirty="0"/>
              <a:t>"Secure Web and Mobile System for MOU Documentation"</a:t>
            </a:r>
          </a:p>
          <a:p>
            <a:pPr marL="457200" lvl="0" indent="-381000" algn="l" rtl="0">
              <a:lnSpc>
                <a:spcPct val="150000"/>
              </a:lnSpc>
              <a:spcBef>
                <a:spcPts val="600"/>
              </a:spcBef>
              <a:spcAft>
                <a:spcPts val="0"/>
              </a:spcAft>
              <a:buClr>
                <a:schemeClr val="accent1"/>
              </a:buClr>
              <a:buSzPts val="2400"/>
              <a:buChar char="◉"/>
            </a:pPr>
            <a:r>
              <a:rPr lang="en-US" sz="1200" dirty="0"/>
              <a:t>"Web-Based MOU Repository with Collaboration Features"</a:t>
            </a:r>
            <a:endParaRPr sz="1200"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413733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Perbandingan fitur</a:t>
            </a:r>
            <a:endParaRPr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3DBDE59F-D373-EFC3-179C-CE4DE5637369}"/>
              </a:ext>
            </a:extLst>
          </p:cNvPr>
          <p:cNvPicPr>
            <a:picLocks noChangeAspect="1"/>
          </p:cNvPicPr>
          <p:nvPr/>
        </p:nvPicPr>
        <p:blipFill>
          <a:blip r:embed="rId3"/>
          <a:stretch>
            <a:fillRect/>
          </a:stretch>
        </p:blipFill>
        <p:spPr>
          <a:xfrm>
            <a:off x="811658" y="2120226"/>
            <a:ext cx="7520683" cy="1308848"/>
          </a:xfrm>
          <a:prstGeom prst="rect">
            <a:avLst/>
          </a:prstGeom>
        </p:spPr>
      </p:pic>
    </p:spTree>
    <p:extLst>
      <p:ext uri="{BB962C8B-B14F-4D97-AF65-F5344CB8AC3E}">
        <p14:creationId xmlns:p14="http://schemas.microsoft.com/office/powerpoint/2010/main" val="390334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body" idx="1"/>
          </p:nvPr>
        </p:nvSpPr>
        <p:spPr>
          <a:xfrm>
            <a:off x="1381249" y="1637651"/>
            <a:ext cx="6809700" cy="31122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Clr>
                <a:schemeClr val="accent1"/>
              </a:buClr>
              <a:buSzPts val="1400"/>
              <a:buChar char="◉"/>
            </a:pPr>
            <a:r>
              <a:rPr lang="id-ID" sz="1400" dirty="0">
                <a:solidFill>
                  <a:schemeClr val="dk1"/>
                </a:solidFill>
              </a:rPr>
              <a:t>Pembutaan user baru</a:t>
            </a:r>
          </a:p>
          <a:p>
            <a:pPr marL="457200" lvl="0" indent="-317500" algn="l" rtl="0">
              <a:lnSpc>
                <a:spcPct val="115000"/>
              </a:lnSpc>
              <a:spcBef>
                <a:spcPts val="600"/>
              </a:spcBef>
              <a:spcAft>
                <a:spcPts val="0"/>
              </a:spcAft>
              <a:buClr>
                <a:schemeClr val="accent1"/>
              </a:buClr>
              <a:buSzPts val="1400"/>
              <a:buChar char="◉"/>
            </a:pPr>
            <a:r>
              <a:rPr lang="id-ID" sz="1400" dirty="0">
                <a:solidFill>
                  <a:schemeClr val="dk1"/>
                </a:solidFill>
              </a:rPr>
              <a:t>Pengolahan Manajemen Data MOU</a:t>
            </a:r>
          </a:p>
          <a:p>
            <a:pPr marL="457200" lvl="0" indent="-317500" algn="l" rtl="0">
              <a:lnSpc>
                <a:spcPct val="115000"/>
              </a:lnSpc>
              <a:spcBef>
                <a:spcPts val="600"/>
              </a:spcBef>
              <a:spcAft>
                <a:spcPts val="0"/>
              </a:spcAft>
              <a:buClr>
                <a:schemeClr val="accent1"/>
              </a:buClr>
              <a:buSzPts val="1400"/>
              <a:buChar char="◉"/>
            </a:pPr>
            <a:r>
              <a:rPr lang="id-ID" sz="1400" dirty="0"/>
              <a:t>Pengunuduhan Data MOU</a:t>
            </a:r>
          </a:p>
          <a:p>
            <a:pPr marL="457200" lvl="0" indent="-317500" algn="l" rtl="0">
              <a:lnSpc>
                <a:spcPct val="115000"/>
              </a:lnSpc>
              <a:spcBef>
                <a:spcPts val="600"/>
              </a:spcBef>
              <a:spcAft>
                <a:spcPts val="0"/>
              </a:spcAft>
              <a:buClr>
                <a:schemeClr val="accent1"/>
              </a:buClr>
              <a:buSzPts val="1400"/>
              <a:buChar char="◉"/>
            </a:pPr>
            <a:r>
              <a:rPr lang="id-ID" sz="1400" dirty="0"/>
              <a:t>Informasi Data MOU</a:t>
            </a:r>
          </a:p>
          <a:p>
            <a:pPr marL="457200" lvl="0" indent="-317500" algn="l" rtl="0">
              <a:lnSpc>
                <a:spcPct val="115000"/>
              </a:lnSpc>
              <a:spcBef>
                <a:spcPts val="600"/>
              </a:spcBef>
              <a:spcAft>
                <a:spcPts val="0"/>
              </a:spcAft>
              <a:buClr>
                <a:schemeClr val="accent1"/>
              </a:buClr>
              <a:buSzPts val="1400"/>
              <a:buChar char="◉"/>
            </a:pPr>
            <a:r>
              <a:rPr lang="id-ID" sz="1400" dirty="0"/>
              <a:t>Laporan Data MOU</a:t>
            </a:r>
          </a:p>
          <a:p>
            <a:pPr marL="457200" lvl="0" indent="-317500" algn="l" rtl="0">
              <a:lnSpc>
                <a:spcPct val="115000"/>
              </a:lnSpc>
              <a:spcBef>
                <a:spcPts val="600"/>
              </a:spcBef>
              <a:spcAft>
                <a:spcPts val="0"/>
              </a:spcAft>
              <a:buClr>
                <a:schemeClr val="accent1"/>
              </a:buClr>
              <a:buSzPts val="1400"/>
              <a:buChar char="◉"/>
            </a:pPr>
            <a:r>
              <a:rPr lang="id-ID" sz="1400" dirty="0"/>
              <a:t>Pengolahan Data Instansi yang terkait</a:t>
            </a:r>
          </a:p>
          <a:p>
            <a:pPr marL="457200" lvl="0" indent="-317500" algn="l" rtl="0">
              <a:lnSpc>
                <a:spcPct val="115000"/>
              </a:lnSpc>
              <a:spcBef>
                <a:spcPts val="600"/>
              </a:spcBef>
              <a:spcAft>
                <a:spcPts val="0"/>
              </a:spcAft>
              <a:buClr>
                <a:schemeClr val="accent1"/>
              </a:buClr>
              <a:buSzPts val="1400"/>
              <a:buChar char="◉"/>
            </a:pPr>
            <a:endParaRPr sz="1400" dirty="0"/>
          </a:p>
        </p:txBody>
      </p:sp>
      <p:sp>
        <p:nvSpPr>
          <p:cNvPr id="437" name="Google Shape;437;p37"/>
          <p:cNvSpPr txBox="1">
            <a:spLocks noGrp="1"/>
          </p:cNvSpPr>
          <p:nvPr>
            <p:ph type="title"/>
          </p:nvPr>
        </p:nvSpPr>
        <p:spPr>
          <a:xfrm>
            <a:off x="1381249" y="896112"/>
            <a:ext cx="4413263"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Kebutuhan Fungsionalitas System</a:t>
            </a:r>
            <a:endParaRPr dirty="0"/>
          </a:p>
        </p:txBody>
      </p:sp>
      <p:grpSp>
        <p:nvGrpSpPr>
          <p:cNvPr id="438" name="Google Shape;438;p37"/>
          <p:cNvGrpSpPr/>
          <p:nvPr/>
        </p:nvGrpSpPr>
        <p:grpSpPr>
          <a:xfrm>
            <a:off x="916458" y="1019750"/>
            <a:ext cx="214625" cy="214625"/>
            <a:chOff x="2594050" y="1631825"/>
            <a:chExt cx="439625" cy="439625"/>
          </a:xfrm>
        </p:grpSpPr>
        <p:sp>
          <p:nvSpPr>
            <p:cNvPr id="439" name="Google Shape;439;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30275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7"/>
          <p:cNvSpPr txBox="1">
            <a:spLocks noGrp="1"/>
          </p:cNvSpPr>
          <p:nvPr>
            <p:ph type="title"/>
          </p:nvPr>
        </p:nvSpPr>
        <p:spPr>
          <a:xfrm>
            <a:off x="1381249" y="896112"/>
            <a:ext cx="4413263"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Desain Arsitektur System</a:t>
            </a:r>
            <a:endParaRPr dirty="0"/>
          </a:p>
        </p:txBody>
      </p:sp>
      <p:grpSp>
        <p:nvGrpSpPr>
          <p:cNvPr id="438" name="Google Shape;438;p37"/>
          <p:cNvGrpSpPr/>
          <p:nvPr/>
        </p:nvGrpSpPr>
        <p:grpSpPr>
          <a:xfrm>
            <a:off x="916458" y="1019750"/>
            <a:ext cx="214625" cy="214625"/>
            <a:chOff x="2594050" y="1631825"/>
            <a:chExt cx="439625" cy="439625"/>
          </a:xfrm>
        </p:grpSpPr>
        <p:sp>
          <p:nvSpPr>
            <p:cNvPr id="439" name="Google Shape;439;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88CE78EA-E58F-5712-B600-40719B79C3E0}"/>
              </a:ext>
            </a:extLst>
          </p:cNvPr>
          <p:cNvPicPr>
            <a:picLocks noChangeAspect="1"/>
          </p:cNvPicPr>
          <p:nvPr/>
        </p:nvPicPr>
        <p:blipFill>
          <a:blip r:embed="rId3"/>
          <a:stretch>
            <a:fillRect/>
          </a:stretch>
        </p:blipFill>
        <p:spPr>
          <a:xfrm>
            <a:off x="1548019" y="1605767"/>
            <a:ext cx="6047961" cy="2980057"/>
          </a:xfrm>
          <a:prstGeom prst="rect">
            <a:avLst/>
          </a:prstGeom>
        </p:spPr>
      </p:pic>
    </p:spTree>
    <p:extLst>
      <p:ext uri="{BB962C8B-B14F-4D97-AF65-F5344CB8AC3E}">
        <p14:creationId xmlns:p14="http://schemas.microsoft.com/office/powerpoint/2010/main" val="2159150956"/>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475</Words>
  <Application>Microsoft Office PowerPoint</Application>
  <PresentationFormat>On-screen Show (16:9)</PresentationFormat>
  <Paragraphs>83</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Quattrocento Sans</vt:lpstr>
      <vt:lpstr>Lora</vt:lpstr>
      <vt:lpstr>Arial</vt:lpstr>
      <vt:lpstr>Viola template</vt:lpstr>
      <vt:lpstr>Sistem Manajemen Administrasi MOU di AKN Blitar </vt:lpstr>
      <vt:lpstr>Latar Belakang</vt:lpstr>
      <vt:lpstr>Beberapa Permasalahan Management Data MOU</vt:lpstr>
      <vt:lpstr>Tujuan</vt:lpstr>
      <vt:lpstr>Batasan</vt:lpstr>
      <vt:lpstr>Pustaka / Related Work</vt:lpstr>
      <vt:lpstr>Perbandingan fitur</vt:lpstr>
      <vt:lpstr>Kebutuhan Fungsionalitas System</vt:lpstr>
      <vt:lpstr>Desain Arsitektur System</vt:lpstr>
      <vt:lpstr>Desain System Aplikasi</vt:lpstr>
      <vt:lpstr>Usecase Diagram</vt:lpstr>
      <vt:lpstr>Activity Diagram Admin</vt:lpstr>
      <vt:lpstr>Activity Diagram Pelihat</vt:lpstr>
      <vt:lpstr>Activity Diagram Pengupload</vt:lpstr>
      <vt:lpstr>DFD Level 0</vt:lpstr>
      <vt:lpstr>DFD Level 1</vt:lpstr>
      <vt:lpstr>DFD Level 2</vt:lpstr>
      <vt:lpstr>ERD</vt:lpstr>
      <vt:lpstr>Mockup Web</vt:lpstr>
      <vt:lpstr>Mockup Web</vt:lpstr>
      <vt:lpstr>Mockup Web</vt:lpstr>
      <vt:lpstr>Mockup Web</vt:lpstr>
      <vt:lpstr>Mockup Web</vt:lpstr>
      <vt:lpstr>Mockup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Kosan Luxury Elegant Berbasis Web &amp; Mobile dikota Blitar</dc:title>
  <cp:lastModifiedBy>agung aldi</cp:lastModifiedBy>
  <cp:revision>32</cp:revision>
  <dcterms:modified xsi:type="dcterms:W3CDTF">2023-06-11T05:57:35Z</dcterms:modified>
</cp:coreProperties>
</file>